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6CFA39A4-8BB2-4283-AAA4-9498D502AFF4}"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956113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2D5C7D-5455-434A-88EC-57C3E6DE36BD}" type="datetimeFigureOut">
              <a:rPr lang="en-US" smtClean="0"/>
              <a:t>4/16/2018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FA39A4-8BB2-4283-AAA4-9498D502AFF4}" type="slidenum">
              <a:rPr lang="en-US" smtClean="0"/>
              <a:t>‹#›</a:t>
            </a:fld>
            <a:endParaRPr lang="en-US"/>
          </a:p>
        </p:txBody>
      </p:sp>
    </p:spTree>
    <p:extLst>
      <p:ext uri="{BB962C8B-B14F-4D97-AF65-F5344CB8AC3E}">
        <p14:creationId xmlns:p14="http://schemas.microsoft.com/office/powerpoint/2010/main" val="41622474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558543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34722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spTree>
    <p:extLst>
      <p:ext uri="{BB962C8B-B14F-4D97-AF65-F5344CB8AC3E}">
        <p14:creationId xmlns:p14="http://schemas.microsoft.com/office/powerpoint/2010/main" val="5210916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133958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750146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979507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40288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spTree>
    <p:extLst>
      <p:ext uri="{BB962C8B-B14F-4D97-AF65-F5344CB8AC3E}">
        <p14:creationId xmlns:p14="http://schemas.microsoft.com/office/powerpoint/2010/main" val="17578512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93336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92D5C7D-5455-434A-88EC-57C3E6DE36BD}" type="datetimeFigureOut">
              <a:rPr lang="en-US" smtClean="0"/>
              <a:t>4/16/2018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FA39A4-8BB2-4283-AAA4-9498D502AFF4}" type="slidenum">
              <a:rPr lang="en-US" smtClean="0"/>
              <a:t>‹#›</a:t>
            </a:fld>
            <a:endParaRPr lang="en-US"/>
          </a:p>
        </p:txBody>
      </p:sp>
    </p:spTree>
    <p:extLst>
      <p:ext uri="{BB962C8B-B14F-4D97-AF65-F5344CB8AC3E}">
        <p14:creationId xmlns:p14="http://schemas.microsoft.com/office/powerpoint/2010/main" val="1328910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92D5C7D-5455-434A-88EC-57C3E6DE36BD}" type="datetimeFigureOut">
              <a:rPr lang="en-US" smtClean="0"/>
              <a:t>4/16/2018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FA39A4-8BB2-4283-AAA4-9498D502AFF4}"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051554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92D5C7D-5455-434A-88EC-57C3E6DE36BD}" type="datetimeFigureOut">
              <a:rPr lang="en-US" smtClean="0"/>
              <a:t>4/16/2018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FA39A4-8BB2-4283-AAA4-9498D502AFF4}"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79144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2D5C7D-5455-434A-88EC-57C3E6DE36BD}" type="datetimeFigureOut">
              <a:rPr lang="en-US" smtClean="0"/>
              <a:t>4/16/2018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FA39A4-8BB2-4283-AAA4-9498D502AFF4}" type="slidenum">
              <a:rPr lang="en-US" smtClean="0"/>
              <a:t>‹#›</a:t>
            </a:fld>
            <a:endParaRPr lang="en-US"/>
          </a:p>
        </p:txBody>
      </p:sp>
    </p:spTree>
    <p:extLst>
      <p:ext uri="{BB962C8B-B14F-4D97-AF65-F5344CB8AC3E}">
        <p14:creationId xmlns:p14="http://schemas.microsoft.com/office/powerpoint/2010/main" val="12799164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2D5C7D-5455-434A-88EC-57C3E6DE36BD}" type="datetimeFigureOut">
              <a:rPr lang="en-US" smtClean="0"/>
              <a:t>4/16/2018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FA39A4-8BB2-4283-AAA4-9498D502AFF4}"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86274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2D5C7D-5455-434A-88EC-57C3E6DE36BD}" type="datetimeFigureOut">
              <a:rPr lang="en-US" smtClean="0"/>
              <a:t>4/16/2018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FA39A4-8BB2-4283-AAA4-9498D502AFF4}" type="slidenum">
              <a:rPr lang="en-US" smtClean="0"/>
              <a:t>‹#›</a:t>
            </a:fld>
            <a:endParaRPr lang="en-US"/>
          </a:p>
        </p:txBody>
      </p:sp>
    </p:spTree>
    <p:extLst>
      <p:ext uri="{BB962C8B-B14F-4D97-AF65-F5344CB8AC3E}">
        <p14:creationId xmlns:p14="http://schemas.microsoft.com/office/powerpoint/2010/main" val="3218284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92D5C7D-5455-434A-88EC-57C3E6DE36BD}" type="datetimeFigureOut">
              <a:rPr lang="en-US" smtClean="0"/>
              <a:t>4/16/2018</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CFA39A4-8BB2-4283-AAA4-9498D502AFF4}" type="slidenum">
              <a:rPr lang="en-US" smtClean="0"/>
              <a:t>‹#›</a:t>
            </a:fld>
            <a:endParaRPr lang="en-US"/>
          </a:p>
        </p:txBody>
      </p:sp>
    </p:spTree>
    <p:extLst>
      <p:ext uri="{BB962C8B-B14F-4D97-AF65-F5344CB8AC3E}">
        <p14:creationId xmlns:p14="http://schemas.microsoft.com/office/powerpoint/2010/main" val="28447188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Advantages of Library Automation</a:t>
            </a:r>
            <a:endParaRPr lang="en-US" b="1"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4168212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Advantage-8</a:t>
            </a:r>
            <a:endParaRPr lang="en-US" dirty="0"/>
          </a:p>
        </p:txBody>
      </p:sp>
      <p:sp>
        <p:nvSpPr>
          <p:cNvPr id="3" name="Content Placeholder 2"/>
          <p:cNvSpPr>
            <a:spLocks noGrp="1"/>
          </p:cNvSpPr>
          <p:nvPr>
            <p:ph idx="1"/>
          </p:nvPr>
        </p:nvSpPr>
        <p:spPr/>
        <p:txBody>
          <a:bodyPr/>
          <a:lstStyle/>
          <a:p>
            <a:r>
              <a:rPr lang="en-US" dirty="0" smtClean="0"/>
              <a:t> It encourages cooperative collection development and resource sharing (e.g., interlibrary loan). Automated media centers and libraries can develop a union catalog and join bibliographic utilities and consortia. </a:t>
            </a:r>
            <a:endParaRPr lang="en-US" dirty="0"/>
          </a:p>
        </p:txBody>
      </p:sp>
    </p:spTree>
    <p:extLst>
      <p:ext uri="{BB962C8B-B14F-4D97-AF65-F5344CB8AC3E}">
        <p14:creationId xmlns:p14="http://schemas.microsoft.com/office/powerpoint/2010/main" val="15872598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Advantage-9</a:t>
            </a:r>
            <a:endParaRPr lang="en-US" dirty="0"/>
          </a:p>
        </p:txBody>
      </p:sp>
      <p:sp>
        <p:nvSpPr>
          <p:cNvPr id="3" name="Content Placeholder 2"/>
          <p:cNvSpPr>
            <a:spLocks noGrp="1"/>
          </p:cNvSpPr>
          <p:nvPr>
            <p:ph idx="1"/>
          </p:nvPr>
        </p:nvSpPr>
        <p:spPr/>
        <p:txBody>
          <a:bodyPr/>
          <a:lstStyle/>
          <a:p>
            <a:r>
              <a:rPr lang="en-US" dirty="0" smtClean="0"/>
              <a:t> It enables media centers and libraries to import and export MARC records. Records obtained from book </a:t>
            </a:r>
            <a:r>
              <a:rPr lang="en-US" dirty="0"/>
              <a:t>v</a:t>
            </a:r>
            <a:r>
              <a:rPr lang="en-US" dirty="0" smtClean="0"/>
              <a:t>endors or other sources on disk are imported into an automated system to save cataloguing time. </a:t>
            </a:r>
            <a:endParaRPr lang="en-US" dirty="0"/>
          </a:p>
        </p:txBody>
      </p:sp>
    </p:spTree>
    <p:extLst>
      <p:ext uri="{BB962C8B-B14F-4D97-AF65-F5344CB8AC3E}">
        <p14:creationId xmlns:p14="http://schemas.microsoft.com/office/powerpoint/2010/main" val="18591939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Advantage-10</a:t>
            </a:r>
            <a:endParaRPr lang="en-US" dirty="0"/>
          </a:p>
        </p:txBody>
      </p:sp>
      <p:sp>
        <p:nvSpPr>
          <p:cNvPr id="3" name="Content Placeholder 2"/>
          <p:cNvSpPr>
            <a:spLocks noGrp="1"/>
          </p:cNvSpPr>
          <p:nvPr>
            <p:ph idx="1"/>
          </p:nvPr>
        </p:nvSpPr>
        <p:spPr/>
        <p:txBody>
          <a:bodyPr/>
          <a:lstStyle/>
          <a:p>
            <a:r>
              <a:rPr lang="en-US" dirty="0" smtClean="0"/>
              <a:t> It reduces (in integrated systems) the amount of time spent on material acquisition, serials management, budget administration, and record keeping. </a:t>
            </a:r>
            <a:endParaRPr lang="en-US" dirty="0"/>
          </a:p>
        </p:txBody>
      </p:sp>
    </p:spTree>
    <p:extLst>
      <p:ext uri="{BB962C8B-B14F-4D97-AF65-F5344CB8AC3E}">
        <p14:creationId xmlns:p14="http://schemas.microsoft.com/office/powerpoint/2010/main" val="8280506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Advantage-11</a:t>
            </a:r>
            <a:endParaRPr lang="en-US" dirty="0"/>
          </a:p>
        </p:txBody>
      </p:sp>
      <p:sp>
        <p:nvSpPr>
          <p:cNvPr id="3" name="Content Placeholder 2"/>
          <p:cNvSpPr>
            <a:spLocks noGrp="1"/>
          </p:cNvSpPr>
          <p:nvPr>
            <p:ph idx="1"/>
          </p:nvPr>
        </p:nvSpPr>
        <p:spPr/>
        <p:txBody>
          <a:bodyPr/>
          <a:lstStyle/>
          <a:p>
            <a:r>
              <a:rPr lang="en-US" dirty="0" smtClean="0"/>
              <a:t> It motivates patrons, equips them with problem-solving and information retrieval skills, and provide them with lifelong learning experiences. In addition, it reinforces a positive attitude about the library and improves the image of the information professionals. </a:t>
            </a:r>
            <a:endParaRPr lang="en-US" dirty="0"/>
          </a:p>
        </p:txBody>
      </p:sp>
    </p:spTree>
    <p:extLst>
      <p:ext uri="{BB962C8B-B14F-4D97-AF65-F5344CB8AC3E}">
        <p14:creationId xmlns:p14="http://schemas.microsoft.com/office/powerpoint/2010/main" val="965481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Advantage-12</a:t>
            </a:r>
            <a:endParaRPr lang="en-US" dirty="0"/>
          </a:p>
        </p:txBody>
      </p:sp>
      <p:sp>
        <p:nvSpPr>
          <p:cNvPr id="3" name="Content Placeholder 2"/>
          <p:cNvSpPr>
            <a:spLocks noGrp="1"/>
          </p:cNvSpPr>
          <p:nvPr>
            <p:ph idx="1"/>
          </p:nvPr>
        </p:nvSpPr>
        <p:spPr/>
        <p:txBody>
          <a:bodyPr/>
          <a:lstStyle/>
          <a:p>
            <a:r>
              <a:rPr lang="en-US" dirty="0" smtClean="0"/>
              <a:t> It can be used in collection mapping. Many automated systems have the capability to create collection maps to use for collection development. In consortia, creating such maps manually becomes very tedious and time consuming</a:t>
            </a:r>
            <a:endParaRPr lang="en-US" dirty="0"/>
          </a:p>
        </p:txBody>
      </p:sp>
    </p:spTree>
    <p:extLst>
      <p:ext uri="{BB962C8B-B14F-4D97-AF65-F5344CB8AC3E}">
        <p14:creationId xmlns:p14="http://schemas.microsoft.com/office/powerpoint/2010/main" val="22549038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Introduction</a:t>
            </a:r>
            <a:endParaRPr lang="en-US" b="1" dirty="0"/>
          </a:p>
        </p:txBody>
      </p:sp>
      <p:sp>
        <p:nvSpPr>
          <p:cNvPr id="3" name="Content Placeholder 2"/>
          <p:cNvSpPr>
            <a:spLocks noGrp="1"/>
          </p:cNvSpPr>
          <p:nvPr>
            <p:ph idx="1"/>
          </p:nvPr>
        </p:nvSpPr>
        <p:spPr/>
        <p:txBody>
          <a:bodyPr/>
          <a:lstStyle/>
          <a:p>
            <a:r>
              <a:rPr lang="en-US" dirty="0" smtClean="0"/>
              <a:t> The Web is making library automation the “norm” for all types of libraries. Any media center or library that is seeking to establish a presence on the Web must have its catalog automated. What is most evident about automation is that is improves library services and increases productivity, efficiency, and accuracy is performing a variety of library operations.</a:t>
            </a:r>
          </a:p>
          <a:p>
            <a:r>
              <a:rPr lang="en-US" dirty="0"/>
              <a:t> </a:t>
            </a:r>
            <a:r>
              <a:rPr lang="en-US" dirty="0" smtClean="0"/>
              <a:t>Additional advantages of library automation are that;</a:t>
            </a:r>
            <a:endParaRPr lang="en-US" dirty="0"/>
          </a:p>
        </p:txBody>
      </p:sp>
    </p:spTree>
    <p:extLst>
      <p:ext uri="{BB962C8B-B14F-4D97-AF65-F5344CB8AC3E}">
        <p14:creationId xmlns:p14="http://schemas.microsoft.com/office/powerpoint/2010/main" val="28486587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Advantage-1</a:t>
            </a:r>
            <a:endParaRPr lang="en-US" b="1" dirty="0"/>
          </a:p>
        </p:txBody>
      </p:sp>
      <p:sp>
        <p:nvSpPr>
          <p:cNvPr id="3" name="Content Placeholder 2"/>
          <p:cNvSpPr>
            <a:spLocks noGrp="1"/>
          </p:cNvSpPr>
          <p:nvPr>
            <p:ph idx="1"/>
          </p:nvPr>
        </p:nvSpPr>
        <p:spPr/>
        <p:txBody>
          <a:bodyPr>
            <a:normAutofit lnSpcReduction="10000"/>
          </a:bodyPr>
          <a:lstStyle/>
          <a:p>
            <a:r>
              <a:rPr lang="en-US" dirty="0" smtClean="0"/>
              <a:t>It allows patrons to use search strategies that exceed those that can be used with card catalogs. Card catalogs can be searched only by author, title, and subject; OPACs can be accessed by author, title, subject, and keyword. In addition, users can extend their search by using Boolean operators (AND, OR, NOT) and by combing search strategies (e.g., title and author, subject and author). In addition, OPAC users may limit their search results by such features as publication date, type of material (e.g., magazine, book, video), language, or reading level, and they can sort bibliographies by author, title, and publication date</a:t>
            </a:r>
            <a:endParaRPr lang="en-US" dirty="0"/>
          </a:p>
        </p:txBody>
      </p:sp>
    </p:spTree>
    <p:extLst>
      <p:ext uri="{BB962C8B-B14F-4D97-AF65-F5344CB8AC3E}">
        <p14:creationId xmlns:p14="http://schemas.microsoft.com/office/powerpoint/2010/main" val="34725723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Advantage-2</a:t>
            </a:r>
            <a:endParaRPr lang="en-US" dirty="0"/>
          </a:p>
        </p:txBody>
      </p:sp>
      <p:sp>
        <p:nvSpPr>
          <p:cNvPr id="3" name="Content Placeholder 2"/>
          <p:cNvSpPr>
            <a:spLocks noGrp="1"/>
          </p:cNvSpPr>
          <p:nvPr>
            <p:ph idx="1"/>
          </p:nvPr>
        </p:nvSpPr>
        <p:spPr/>
        <p:txBody>
          <a:bodyPr/>
          <a:lstStyle/>
          <a:p>
            <a:r>
              <a:rPr lang="en-US" dirty="0" smtClean="0"/>
              <a:t>The Window-based OPAC allow for hyperlink searching. Through a hyperlink search a user can find related records in the automated system’s database under a word or subject. </a:t>
            </a:r>
            <a:endParaRPr lang="en-US" dirty="0"/>
          </a:p>
        </p:txBody>
      </p:sp>
    </p:spTree>
    <p:extLst>
      <p:ext uri="{BB962C8B-B14F-4D97-AF65-F5344CB8AC3E}">
        <p14:creationId xmlns:p14="http://schemas.microsoft.com/office/powerpoint/2010/main" val="1345589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Advantage-3</a:t>
            </a:r>
            <a:endParaRPr lang="en-US" dirty="0"/>
          </a:p>
        </p:txBody>
      </p:sp>
      <p:sp>
        <p:nvSpPr>
          <p:cNvPr id="3" name="Content Placeholder 2"/>
          <p:cNvSpPr>
            <a:spLocks noGrp="1"/>
          </p:cNvSpPr>
          <p:nvPr>
            <p:ph idx="1"/>
          </p:nvPr>
        </p:nvSpPr>
        <p:spPr/>
        <p:txBody>
          <a:bodyPr>
            <a:normAutofit/>
          </a:bodyPr>
          <a:lstStyle/>
          <a:p>
            <a:r>
              <a:rPr lang="en-US" dirty="0" smtClean="0"/>
              <a:t> It allows patrons to search the library’s collection from locations outside the library’s walls. </a:t>
            </a:r>
          </a:p>
          <a:p>
            <a:r>
              <a:rPr lang="en-US" dirty="0"/>
              <a:t> </a:t>
            </a:r>
            <a:r>
              <a:rPr lang="en-US" dirty="0" smtClean="0"/>
              <a:t>Most automation software is compatible with Z39.50 standard. Having this standard allows users to search OPACs on the Web using common interfaces and/or search features. This means that regardless of the automation software, operating system (e.g., Unix, Windows), or computer platform users have, they can search these OPACs using common search interfaces. </a:t>
            </a:r>
          </a:p>
        </p:txBody>
      </p:sp>
    </p:spTree>
    <p:extLst>
      <p:ext uri="{BB962C8B-B14F-4D97-AF65-F5344CB8AC3E}">
        <p14:creationId xmlns:p14="http://schemas.microsoft.com/office/powerpoint/2010/main" val="22436975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Advantage-4</a:t>
            </a:r>
            <a:endParaRPr lang="en-US" dirty="0"/>
          </a:p>
        </p:txBody>
      </p:sp>
      <p:sp>
        <p:nvSpPr>
          <p:cNvPr id="3" name="Content Placeholder 2"/>
          <p:cNvSpPr>
            <a:spLocks noGrp="1"/>
          </p:cNvSpPr>
          <p:nvPr>
            <p:ph idx="1"/>
          </p:nvPr>
        </p:nvSpPr>
        <p:spPr/>
        <p:txBody>
          <a:bodyPr/>
          <a:lstStyle/>
          <a:p>
            <a:r>
              <a:rPr lang="en-US" dirty="0"/>
              <a:t> </a:t>
            </a:r>
            <a:r>
              <a:rPr lang="en-US" dirty="0" smtClean="0"/>
              <a:t>It provides users with timely access to library materials. Library materials can be placed on shelves as soon as items are processed and MARC records are downloaded into a database. </a:t>
            </a:r>
            <a:endParaRPr lang="en-US" dirty="0"/>
          </a:p>
        </p:txBody>
      </p:sp>
    </p:spTree>
    <p:extLst>
      <p:ext uri="{BB962C8B-B14F-4D97-AF65-F5344CB8AC3E}">
        <p14:creationId xmlns:p14="http://schemas.microsoft.com/office/powerpoint/2010/main" val="31183234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Advantage-5</a:t>
            </a:r>
            <a:endParaRPr lang="en-US" dirty="0"/>
          </a:p>
        </p:txBody>
      </p:sp>
      <p:sp>
        <p:nvSpPr>
          <p:cNvPr id="3" name="Content Placeholder 2"/>
          <p:cNvSpPr>
            <a:spLocks noGrp="1"/>
          </p:cNvSpPr>
          <p:nvPr>
            <p:ph idx="1"/>
          </p:nvPr>
        </p:nvSpPr>
        <p:spPr/>
        <p:txBody>
          <a:bodyPr/>
          <a:lstStyle/>
          <a:p>
            <a:r>
              <a:rPr lang="en-US" dirty="0" smtClean="0"/>
              <a:t>It support new means of information retrieval by introducing patrons to global information. A Z39.50-compliant OPAC allows users to search Z39.50-compliant databases using the search syntax of the OPAC, thereby eliminating the need to learn each database’s search syntax. </a:t>
            </a:r>
            <a:endParaRPr lang="en-US" dirty="0"/>
          </a:p>
        </p:txBody>
      </p:sp>
    </p:spTree>
    <p:extLst>
      <p:ext uri="{BB962C8B-B14F-4D97-AF65-F5344CB8AC3E}">
        <p14:creationId xmlns:p14="http://schemas.microsoft.com/office/powerpoint/2010/main" val="28022946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Advantage-6</a:t>
            </a:r>
            <a:endParaRPr lang="en-US" dirty="0"/>
          </a:p>
        </p:txBody>
      </p:sp>
      <p:sp>
        <p:nvSpPr>
          <p:cNvPr id="3" name="Content Placeholder 2"/>
          <p:cNvSpPr>
            <a:spLocks noGrp="1"/>
          </p:cNvSpPr>
          <p:nvPr>
            <p:ph idx="1"/>
          </p:nvPr>
        </p:nvSpPr>
        <p:spPr/>
        <p:txBody>
          <a:bodyPr/>
          <a:lstStyle/>
          <a:p>
            <a:r>
              <a:rPr lang="en-US" dirty="0" smtClean="0"/>
              <a:t> It eliminate routine tasks or performs them more efficiently. The circulation function, which includes check in, check-out, overdue notices, and inventory, is tedious, repetitive, and time-consuming. Automating these functions can save a tremendous amount of time. </a:t>
            </a:r>
            <a:endParaRPr lang="en-US" dirty="0"/>
          </a:p>
        </p:txBody>
      </p:sp>
    </p:spTree>
    <p:extLst>
      <p:ext uri="{BB962C8B-B14F-4D97-AF65-F5344CB8AC3E}">
        <p14:creationId xmlns:p14="http://schemas.microsoft.com/office/powerpoint/2010/main" val="21213542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Advantage-7</a:t>
            </a:r>
            <a:endParaRPr lang="en-US" dirty="0"/>
          </a:p>
        </p:txBody>
      </p:sp>
      <p:sp>
        <p:nvSpPr>
          <p:cNvPr id="3" name="Content Placeholder 2"/>
          <p:cNvSpPr>
            <a:spLocks noGrp="1"/>
          </p:cNvSpPr>
          <p:nvPr>
            <p:ph idx="1"/>
          </p:nvPr>
        </p:nvSpPr>
        <p:spPr/>
        <p:txBody>
          <a:bodyPr/>
          <a:lstStyle/>
          <a:p>
            <a:r>
              <a:rPr lang="en-US" dirty="0" smtClean="0"/>
              <a:t> It expedites and simplifies the inventory of library material. The automated inventory is performed by scanning search item’s barcode using a hand-held device, downloading scanned items into the automated systems, and </a:t>
            </a:r>
            <a:r>
              <a:rPr lang="en-US" dirty="0"/>
              <a:t>g</a:t>
            </a:r>
            <a:r>
              <a:rPr lang="en-US" dirty="0" smtClean="0"/>
              <a:t>enerating a variety of customized reports.</a:t>
            </a:r>
            <a:endParaRPr lang="en-US" dirty="0"/>
          </a:p>
        </p:txBody>
      </p:sp>
    </p:spTree>
    <p:extLst>
      <p:ext uri="{BB962C8B-B14F-4D97-AF65-F5344CB8AC3E}">
        <p14:creationId xmlns:p14="http://schemas.microsoft.com/office/powerpoint/2010/main" val="27626313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65</TotalTime>
  <Words>666</Words>
  <Application>Microsoft Office PowerPoint</Application>
  <PresentationFormat>Widescreen</PresentationFormat>
  <Paragraphs>29</Paragraphs>
  <Slides>14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Garamond</vt:lpstr>
      <vt:lpstr>Organic</vt:lpstr>
      <vt:lpstr>Advantages of Library Automation</vt:lpstr>
      <vt:lpstr>Introduction</vt:lpstr>
      <vt:lpstr>Advantage-1</vt:lpstr>
      <vt:lpstr>Advantage-2</vt:lpstr>
      <vt:lpstr>Advantage-3</vt:lpstr>
      <vt:lpstr>Advantage-4</vt:lpstr>
      <vt:lpstr>Advantage-5</vt:lpstr>
      <vt:lpstr>Advantage-6</vt:lpstr>
      <vt:lpstr>Advantage-7</vt:lpstr>
      <vt:lpstr>Advantage-8</vt:lpstr>
      <vt:lpstr>Advantage-9</vt:lpstr>
      <vt:lpstr>Advantage-10</vt:lpstr>
      <vt:lpstr>Advantage-11</vt:lpstr>
      <vt:lpstr>Advantage-12</vt:lpstr>
    </vt:vector>
  </TitlesOfParts>
  <Company>Grizli777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Need for Library Automation</dc:title>
  <dc:creator>hhdk</dc:creator>
  <cp:lastModifiedBy>hhdk</cp:lastModifiedBy>
  <cp:revision>18</cp:revision>
  <dcterms:created xsi:type="dcterms:W3CDTF">2018-04-17T03:00:34Z</dcterms:created>
  <dcterms:modified xsi:type="dcterms:W3CDTF">2018-04-17T06:42:06Z</dcterms:modified>
</cp:coreProperties>
</file>